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2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creativecommons.org/licenses/by-sa/4.0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studio.com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creativecommons.org/licenses/by-sa/4.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105,381 more rows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"name", y = "Median Rank")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37" name="Extract cases with filter()">
            <a:extLst>
              <a:ext uri="{FF2B5EF4-FFF2-40B4-BE49-F238E27FC236}">
                <a16:creationId xmlns:a16="http://schemas.microsoft.com/office/drawing/2014/main" id="{217DA22F-F492-4F82-9E9A-427AED0F5B9F}"/>
              </a:ext>
            </a:extLst>
          </p:cNvPr>
          <p:cNvSpPr txBox="1"/>
          <p:nvPr/>
        </p:nvSpPr>
        <p:spPr>
          <a:xfrm>
            <a:off x="10384789" y="2961499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</a:t>
            </a:r>
            <a:r>
              <a:rPr lang="en-GB" dirty="0"/>
              <a:t>variables</a:t>
            </a:r>
            <a:r>
              <a:rPr dirty="0"/>
              <a:t> with </a:t>
            </a:r>
            <a:r>
              <a:rPr lang="en-GB" b="1" dirty="0">
                <a:solidFill>
                  <a:schemeClr val="accent1"/>
                </a:solidFill>
              </a:rPr>
              <a:t>select</a:t>
            </a:r>
            <a:r>
              <a:rPr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38" name="Group">
            <a:extLst>
              <a:ext uri="{FF2B5EF4-FFF2-40B4-BE49-F238E27FC236}">
                <a16:creationId xmlns:a16="http://schemas.microsoft.com/office/drawing/2014/main" id="{66E303C4-4664-4604-A096-67352304F008}"/>
              </a:ext>
            </a:extLst>
          </p:cNvPr>
          <p:cNvSpPr txBox="1"/>
          <p:nvPr/>
        </p:nvSpPr>
        <p:spPr>
          <a:xfrm>
            <a:off x="10384789" y="6940209"/>
            <a:ext cx="11709432" cy="100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Arrange cases, with </a:t>
            </a:r>
            <a:r>
              <a:rPr b="1" dirty="0">
                <a:solidFill>
                  <a:schemeClr val="accent1"/>
                </a:solidFill>
              </a:rPr>
              <a:t>arrange()</a:t>
            </a:r>
            <a:r>
              <a:rPr dirty="0"/>
              <a:t>.</a:t>
            </a:r>
          </a:p>
        </p:txBody>
      </p:sp>
      <p:sp>
        <p:nvSpPr>
          <p:cNvPr id="39" name="Make tables of summaries with summarise().">
            <a:extLst>
              <a:ext uri="{FF2B5EF4-FFF2-40B4-BE49-F238E27FC236}">
                <a16:creationId xmlns:a16="http://schemas.microsoft.com/office/drawing/2014/main" id="{3B00D2FC-AC6A-4419-BCEC-8EE3FB52F6A2}"/>
              </a:ext>
            </a:extLst>
          </p:cNvPr>
          <p:cNvSpPr txBox="1"/>
          <p:nvPr/>
        </p:nvSpPr>
        <p:spPr>
          <a:xfrm>
            <a:off x="10384789" y="8566195"/>
            <a:ext cx="14911290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tables of summaries with </a:t>
            </a:r>
            <a:r>
              <a:rPr b="1" dirty="0" err="1">
                <a:solidFill>
                  <a:schemeClr val="accent1"/>
                </a:solidFill>
              </a:rPr>
              <a:t>summarise</a:t>
            </a:r>
            <a:r>
              <a:rPr b="1" dirty="0">
                <a:solidFill>
                  <a:schemeClr val="accent1"/>
                </a:solidFill>
              </a:rPr>
              <a:t>()</a:t>
            </a:r>
            <a:r>
              <a:rPr dirty="0"/>
              <a:t>.</a:t>
            </a:r>
          </a:p>
        </p:txBody>
      </p:sp>
      <p:sp>
        <p:nvSpPr>
          <p:cNvPr id="40" name="Group">
            <a:extLst>
              <a:ext uri="{FF2B5EF4-FFF2-40B4-BE49-F238E27FC236}">
                <a16:creationId xmlns:a16="http://schemas.microsoft.com/office/drawing/2014/main" id="{DA40F7F4-D938-4C73-A1CC-644FD0014E70}"/>
              </a:ext>
            </a:extLst>
          </p:cNvPr>
          <p:cNvSpPr txBox="1"/>
          <p:nvPr/>
        </p:nvSpPr>
        <p:spPr>
          <a:xfrm>
            <a:off x="10384789" y="10811548"/>
            <a:ext cx="11709432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new variables, with </a:t>
            </a:r>
            <a:r>
              <a:rPr b="1" dirty="0">
                <a:solidFill>
                  <a:schemeClr val="accent1"/>
                </a:solidFill>
              </a:rPr>
              <a:t>mutate()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9F4B5-BD96-4EBD-8BFC-7184AEF39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6" t="15529" r="7668" b="10268"/>
          <a:stretch/>
        </p:blipFill>
        <p:spPr>
          <a:xfrm>
            <a:off x="2779058" y="2765000"/>
            <a:ext cx="4607860" cy="163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BEEA3-20CB-43BF-B3B9-FEA76B4A9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6" t="13164" r="6549" b="9459"/>
          <a:stretch/>
        </p:blipFill>
        <p:spPr>
          <a:xfrm>
            <a:off x="2779058" y="4547716"/>
            <a:ext cx="5683624" cy="173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E69B0-9690-44C2-8186-1A6A0AD75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" t="12454" r="4310" b="10487"/>
          <a:stretch/>
        </p:blipFill>
        <p:spPr>
          <a:xfrm>
            <a:off x="2676973" y="6504903"/>
            <a:ext cx="5785709" cy="170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C6C2-2492-4CB2-BCEB-BC8FF55CD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7" t="13071" b="18638"/>
          <a:stretch/>
        </p:blipFill>
        <p:spPr>
          <a:xfrm>
            <a:off x="2779058" y="8430161"/>
            <a:ext cx="5785709" cy="1616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B46222-B57F-491B-9561-B31FE2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8" t="3538" r="3272" b="9656"/>
          <a:stretch/>
        </p:blipFill>
        <p:spPr>
          <a:xfrm>
            <a:off x="2779058" y="10320943"/>
            <a:ext cx="6382871" cy="1699855"/>
          </a:xfrm>
          <a:prstGeom prst="rect">
            <a:avLst/>
          </a:prstGeom>
        </p:spPr>
      </p:pic>
      <p:sp>
        <p:nvSpPr>
          <p:cNvPr id="46" name="Extract cases with filter()">
            <a:extLst>
              <a:ext uri="{FF2B5EF4-FFF2-40B4-BE49-F238E27FC236}">
                <a16:creationId xmlns:a16="http://schemas.microsoft.com/office/drawing/2014/main" id="{56FAEB9F-338C-444C-AF9E-276B0253A547}"/>
              </a:ext>
            </a:extLst>
          </p:cNvPr>
          <p:cNvSpPr txBox="1"/>
          <p:nvPr/>
        </p:nvSpPr>
        <p:spPr>
          <a:xfrm>
            <a:off x="10384789" y="4585367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  <p:bldP spid="206" grpId="3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y, by = NULL,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0B341DE-0252-47ED-A691-692AF4526541}"/>
              </a:ext>
            </a:extLst>
          </p:cNvPr>
          <p:cNvSpPr/>
          <p:nvPr/>
        </p:nvSpPr>
        <p:spPr>
          <a:xfrm>
            <a:off x="4006587" y="6976703"/>
            <a:ext cx="3147247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j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oin function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829ADD-C84B-4705-9859-198B51205E51}"/>
              </a:ext>
            </a:extLst>
          </p:cNvPr>
          <p:cNvSpPr/>
          <p:nvPr/>
        </p:nvSpPr>
        <p:spPr>
          <a:xfrm>
            <a:off x="7678356" y="6976703"/>
            <a:ext cx="4061649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frames to join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3961D31-764D-4407-B280-FFEB0F84B15E}"/>
              </a:ext>
            </a:extLst>
          </p:cNvPr>
          <p:cNvSpPr/>
          <p:nvPr/>
        </p:nvSpPr>
        <p:spPr>
          <a:xfrm>
            <a:off x="12264527" y="6959128"/>
            <a:ext cx="5629026" cy="1998418"/>
          </a:xfrm>
          <a:prstGeom prst="wedgeRoundRectCallout">
            <a:avLst>
              <a:gd name="adj1" fmla="val -78479"/>
              <a:gd name="adj2" fmla="val -11545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names of columns to join on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>
            <a:extLst/>
          </a:blip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7620000" cy="476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762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>
            <a:extLst/>
          </a:blip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>
            <a:extLst/>
          </a:blip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(airlines, by = "carrier")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 = mean(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5               Virgin America  1.7644644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91910AD-A8CA-4A2F-BF6B-9C312FA81C4C}"/>
              </a:ext>
            </a:extLst>
          </p:cNvPr>
          <p:cNvSpPr/>
          <p:nvPr/>
        </p:nvSpPr>
        <p:spPr>
          <a:xfrm>
            <a:off x="4923897" y="7658967"/>
            <a:ext cx="5206281" cy="1079018"/>
          </a:xfrm>
          <a:prstGeom prst="wedgeRoundRectCallout">
            <a:avLst>
              <a:gd name="adj1" fmla="val 112097"/>
              <a:gd name="adj2" fmla="val -249889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named vector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A898E20-115B-48CC-B5F0-403A3711452B}"/>
              </a:ext>
            </a:extLst>
          </p:cNvPr>
          <p:cNvSpPr/>
          <p:nvPr/>
        </p:nvSpPr>
        <p:spPr>
          <a:xfrm>
            <a:off x="10449470" y="7559511"/>
            <a:ext cx="5206281" cy="3837220"/>
          </a:xfrm>
          <a:prstGeom prst="wedgeRoundRectCallout">
            <a:avLst>
              <a:gd name="adj1" fmla="val 62507"/>
              <a:gd name="adj2" fmla="val -1011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name of the element = the column name in the first data set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0BC1F4-AFC4-4DC3-8022-C308B274C48F}"/>
              </a:ext>
            </a:extLst>
          </p:cNvPr>
          <p:cNvSpPr/>
          <p:nvPr/>
        </p:nvSpPr>
        <p:spPr>
          <a:xfrm>
            <a:off x="15975043" y="7559511"/>
            <a:ext cx="6112245" cy="3837220"/>
          </a:xfrm>
          <a:prstGeom prst="wedgeRoundRectCallout">
            <a:avLst>
              <a:gd name="adj1" fmla="val 22585"/>
              <a:gd name="adj2" fmla="val -1009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value of the element = the column name in the second data set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>
            <a:extLst/>
          </a:blip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airports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(flights,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flights and airports to compute the distance and average </a:t>
            </a:r>
            <a:r>
              <a:rPr dirty="0" err="1"/>
              <a:t>arr_delay</a:t>
            </a:r>
            <a:r>
              <a:rPr dirty="0"/>
              <a:t>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Hint: use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first()</a:t>
            </a:r>
            <a:r>
              <a:rPr dirty="0"/>
              <a:t>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(airports,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delay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       Will Rogers World     1325 30.61905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(flights,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distinct(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>
            <a:extLst/>
          </a:blip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df, 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plays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E1F0E-F265-4738-9415-8D5F34A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50" y="2968657"/>
            <a:ext cx="4509121" cy="10347423"/>
          </a:xfrm>
          <a:prstGeom prst="rect">
            <a:avLst/>
          </a:prstGeom>
        </p:spPr>
      </p:pic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2671632"/>
            <a:ext cx="16368497" cy="10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/>
              <a:t>left_join</a:t>
            </a:r>
            <a:r>
              <a:rPr b="1" dirty="0"/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 dirty="0"/>
              <a:t>left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right_join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full_join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inner_join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only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rPr dirty="0"/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semi_join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anti_join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mutate(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filter(x) </a:t>
              </a:r>
              <a:r>
                <a:rPr dirty="0">
                  <a:solidFill>
                    <a:srgbClr val="A6AAA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728077" y="4728071"/>
            <a:ext cx="10927845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 </a:t>
            </a: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   </a:t>
            </a: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filter_(x)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044680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filter_()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libcurl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/7.43.0 r-curl/2.1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Accept-Encoding: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0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storm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pressure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c(storm,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starts_with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("w")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("e")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contains("d")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matches("^.{4}$")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one_of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(c("storm", "storms", "Storm")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num_range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("x", 1:5)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 to transform</a:t>
              </a: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9CBC291-B944-465D-BD9F-887C2F21B4E8}"/>
              </a:ext>
            </a:extLst>
          </p:cNvPr>
          <p:cNvSpPr/>
          <p:nvPr/>
        </p:nvSpPr>
        <p:spPr>
          <a:xfrm>
            <a:off x="3359439" y="6913951"/>
            <a:ext cx="3562556" cy="2066522"/>
          </a:xfrm>
          <a:prstGeom prst="wedgeRoundRectCallout">
            <a:avLst>
              <a:gd name="adj1" fmla="val -17813"/>
              <a:gd name="adj2" fmla="val -104081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plyr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DD7C18D-BD76-45CC-9722-779EA1D10137}"/>
              </a:ext>
            </a:extLst>
          </p:cNvPr>
          <p:cNvSpPr/>
          <p:nvPr/>
        </p:nvSpPr>
        <p:spPr>
          <a:xfrm>
            <a:off x="7122056" y="6913951"/>
            <a:ext cx="4439855" cy="2066522"/>
          </a:xfrm>
          <a:prstGeom prst="wedgeRoundRectCallout">
            <a:avLst>
              <a:gd name="adj1" fmla="val -38408"/>
              <a:gd name="adj2" fmla="val -11362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 to transform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754625D-AF92-4C01-87E0-B941299E536A}"/>
              </a:ext>
            </a:extLst>
          </p:cNvPr>
          <p:cNvSpPr/>
          <p:nvPr/>
        </p:nvSpPr>
        <p:spPr>
          <a:xfrm>
            <a:off x="11761972" y="6913951"/>
            <a:ext cx="5862640" cy="2066522"/>
          </a:xfrm>
          <a:prstGeom prst="wedgeRoundRectCallout">
            <a:avLst>
              <a:gd name="adj1" fmla="val -94068"/>
              <a:gd name="adj2" fmla="val -10755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Function specific arguments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2AD8D27-9393-493A-9063-7D2058EA3AE6}"/>
              </a:ext>
            </a:extLst>
          </p:cNvPr>
          <p:cNvSpPr/>
          <p:nvPr/>
        </p:nvSpPr>
        <p:spPr>
          <a:xfrm>
            <a:off x="11824275" y="7451474"/>
            <a:ext cx="9193936" cy="4756620"/>
          </a:xfrm>
          <a:prstGeom prst="wedgeRoundRectCallout">
            <a:avLst>
              <a:gd name="adj1" fmla="val -42674"/>
              <a:gd name="adj2" fmla="val -9018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 sets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60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TRUE or FALSE)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 tests</a:t>
            </a:r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44246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391785" cy="7772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0 rows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2.  Forgetting quotes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 == "Garrett" &amp;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== 5 | n == 6 | n == 7 | n == 8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%in% c(5, 6, 7, 8)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9371014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arrange(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n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Aaban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2007     M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Aareon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Aaris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Abdulazeez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2007     M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Abdulhadi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Abdulhamid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2007     M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Abdulraheem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desc(prop))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M    John  9655 0.08154630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1881     M    John  8769 0.08098299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M William  9531 0.08049899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1883     M    John  8894 0.07907324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1882     M    John  9557 0.07831617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1884     M    John  9388 0.07648751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1882     M William  9298 0.07619375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1886     M    John  9026 0.07582198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1885     M    John  8756 0.07551791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1947     F   Linda 99680 0.05483609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1948     F   Linda 96211 0.05521159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1947     M   James 94763 0.05102057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1957     M Michael 92726 0.04238659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1947     M  Robert 91646 0.04934237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1949     F   Linda 91010 0.05184281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1956     M Michael 90623 0.04225479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1958     M Michael 90517 0.04203881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1948     M   James 88588 0.04969679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1954     M Michael 88493 0.04279403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arrange(select(filter(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filter(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9545377"/>
            <a:ext cx="18159421" cy="2716428"/>
            <a:chOff x="0" y="1249998"/>
            <a:chExt cx="18159419" cy="2716427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45230"/>
              <a:ext cx="17218088" cy="2125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filter(n == 99680)</a:t>
              </a:r>
            </a:p>
          </p:txBody>
        </p:sp>
      </p:grpSp>
      <p:sp>
        <p:nvSpPr>
          <p:cNvPr id="19" name="Passes result on left into first argument of function on right.">
            <a:extLst>
              <a:ext uri="{FF2B5EF4-FFF2-40B4-BE49-F238E27FC236}">
                <a16:creationId xmlns:a16="http://schemas.microsoft.com/office/drawing/2014/main" id="{2A487900-409D-40A8-ADFD-5A0716BC2211}"/>
              </a:ext>
            </a:extLst>
          </p:cNvPr>
          <p:cNvSpPr txBox="1"/>
          <p:nvPr/>
        </p:nvSpPr>
        <p:spPr>
          <a:xfrm>
            <a:off x="3095402" y="692980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Passes result on left into first argument of function on right.</a:t>
            </a:r>
            <a:r>
              <a:rPr lang="en-GB" dirty="0"/>
              <a:t> So, for example, these do the same thing. Try 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filter(year == 2015, sex == "M")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select(name, n)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arrange(desc(n))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little_bunny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hop_through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scoop_up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field_mouse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bop_on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foo_foo2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hop_through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foo_foo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foo_foo3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scoop_up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(foo_foo2,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field_mouse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bop_on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Emma 20355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Olivia 19553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Sophia 17327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    Ava 16286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Isabella 15504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     Mia 14820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Abigail 12311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   Emily 11727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Charlotte 11332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  Harper 10241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18,983 more rows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</a:t>
            </a:r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type of data frame common throughout </a:t>
            </a:r>
            <a:r>
              <a:rPr dirty="0" err="1"/>
              <a:t>tidyverse</a:t>
            </a:r>
            <a:r>
              <a:rPr dirty="0"/>
              <a:t>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/>
              <a:t>Subsetting</a:t>
            </a:r>
            <a:r>
              <a:rPr dirty="0"/>
              <a:t>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returns a new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$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partial matching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subsetting</a:t>
            </a:r>
            <a:endParaRPr b="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 provides a concise view of the data that fits on one screen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prop))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5365127" y="3710350"/>
            <a:ext cx="1368850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  </a:t>
            </a:r>
            <a:r>
              <a:rPr b="1" dirty="0" err="1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  </a:t>
            </a:r>
            <a:r>
              <a:rPr b="1" dirty="0">
                <a:solidFill>
                  <a:srgbClr val="78AAD6"/>
                </a:solidFill>
              </a:rPr>
              <a:t>mutate()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total = sum(n)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max = max(n)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28" name="Table"/>
          <p:cNvGraphicFramePr/>
          <p:nvPr/>
        </p:nvGraphicFramePr>
        <p:xfrm>
          <a:off x="13481719" y="7433911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127538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2015 340851912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1127  2011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 = n()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66" name="Table"/>
          <p:cNvGraphicFramePr/>
          <p:nvPr/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77" name="Table"/>
          <p:cNvGraphicFramePr/>
          <p:nvPr/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1858689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95025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sum(n))</a:t>
            </a:r>
          </a:p>
        </p:txBody>
      </p:sp>
      <p:graphicFrame>
        <p:nvGraphicFramePr>
          <p:cNvPr id="701" name="Table"/>
          <p:cNvGraphicFramePr/>
          <p:nvPr/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167070477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170064949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>
            <a:extLst/>
          </a:blip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(city) %&gt;%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 </a:t>
            </a:r>
            <a:r>
              <a:rPr b="1"/>
              <a:t>group_by()</a:t>
            </a:r>
            <a:r>
              <a:t>, </a:t>
            </a:r>
            <a:r>
              <a:rPr b="1"/>
              <a:t>summarise()</a:t>
            </a:r>
            <a:r>
              <a:t>, and </a:t>
            </a:r>
            <a:r>
              <a:rPr b="1"/>
              <a:t>arrange()</a:t>
            </a:r>
            <a:r>
              <a:t> to display the ten most popular names. Compute popularity as the total number of children of a single gender given a name.</a:t>
            </a:r>
          </a:p>
        </p:txBody>
      </p:sp>
      <p:pic>
        <p:nvPicPr>
          <p:cNvPr id="7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Joseph     M 2581785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Richard     M 2558165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Charles     M 2371621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105,376 more rows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5120990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2    John     M 5095674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3  Robert     M 4803068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4 Michael     M 4323928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5    Mary     F 4118058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6 William     M 4071645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7   David     M 3589754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1 340851912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nper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round(percent)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1" y="3351791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(desc(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3 2 1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7225</Words>
  <Application>Microsoft Office PowerPoint</Application>
  <PresentationFormat>Custom</PresentationFormat>
  <Paragraphs>2566</Paragraphs>
  <Slides>154</Slides>
  <Notes>0</Notes>
  <HiddenSlides>13</HiddenSlides>
  <MMClips>18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72" baseType="lpstr">
      <vt:lpstr>Arial</vt:lpstr>
      <vt:lpstr>Courier New</vt:lpstr>
      <vt:lpstr>FontAwesome</vt:lpstr>
      <vt:lpstr>Gill Sans</vt:lpstr>
      <vt:lpstr>Gill Sans Light</vt:lpstr>
      <vt:lpstr>Helvetica</vt:lpstr>
      <vt:lpstr>Helvetica Light</vt:lpstr>
      <vt:lpstr>Helvetica Neue</vt:lpstr>
      <vt:lpstr>Helvetica Neue Medium</vt:lpstr>
      <vt:lpstr>Inconsolata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Your Turn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Exam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13</cp:revision>
  <dcterms:modified xsi:type="dcterms:W3CDTF">2019-09-23T12:17:27Z</dcterms:modified>
</cp:coreProperties>
</file>